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326" r:id="rId2"/>
    <p:sldId id="266" r:id="rId3"/>
    <p:sldId id="350" r:id="rId4"/>
    <p:sldId id="351" r:id="rId5"/>
    <p:sldId id="289" r:id="rId6"/>
    <p:sldId id="333" r:id="rId7"/>
    <p:sldId id="334" r:id="rId8"/>
    <p:sldId id="335" r:id="rId9"/>
    <p:sldId id="328" r:id="rId10"/>
    <p:sldId id="307" r:id="rId11"/>
    <p:sldId id="309" r:id="rId12"/>
    <p:sldId id="29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A83F"/>
    <a:srgbClr val="028F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072"/>
  </p:normalViewPr>
  <p:slideViewPr>
    <p:cSldViewPr snapToGrid="0" snapToObjects="1">
      <p:cViewPr varScale="1">
        <p:scale>
          <a:sx n="88" d="100"/>
          <a:sy n="88" d="100"/>
        </p:scale>
        <p:origin x="12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1C2957-1DDA-5B4E-9E81-4E6A77BDD414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822D2-DBC0-0640-AF2A-25C63B6C3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2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3BE2A6-393A-4431-BD23-D7B7328752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9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2460" y="1122363"/>
            <a:ext cx="6155740" cy="2387600"/>
          </a:xfrm>
        </p:spPr>
        <p:txBody>
          <a:bodyPr anchor="b">
            <a:normAutofit/>
          </a:bodyPr>
          <a:lstStyle>
            <a:lvl1pPr algn="l">
              <a:defRPr sz="5500" cap="sm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9E53B-CDC1-C247-8518-714C03DDB23F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630683-64F9-4B43-BA38-E47DD9F02B7B}"/>
              </a:ext>
            </a:extLst>
          </p:cNvPr>
          <p:cNvSpPr/>
          <p:nvPr userDrawn="1"/>
        </p:nvSpPr>
        <p:spPr>
          <a:xfrm>
            <a:off x="0" y="0"/>
            <a:ext cx="232287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EFE57-4E41-BE42-970C-0FFA37EC56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3569" y="616017"/>
            <a:ext cx="1271785" cy="1635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8681A6-2281-3744-8A5B-CC1CB7ECF5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</a:blip>
          <a:srcRect t="18389" b="18667"/>
          <a:stretch/>
        </p:blipFill>
        <p:spPr>
          <a:xfrm>
            <a:off x="822037" y="6131293"/>
            <a:ext cx="608662" cy="44685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7FFF270-F438-7F43-B538-E94785909D5B}"/>
              </a:ext>
            </a:extLst>
          </p:cNvPr>
          <p:cNvSpPr/>
          <p:nvPr userDrawn="1"/>
        </p:nvSpPr>
        <p:spPr>
          <a:xfrm>
            <a:off x="16460" y="2871367"/>
            <a:ext cx="2286000" cy="611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125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 Integration through Knowledge-Rich Data and Process Composition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4875CA-DA43-1846-A4FF-462929E1F2FA}"/>
              </a:ext>
            </a:extLst>
          </p:cNvPr>
          <p:cNvSpPr/>
          <p:nvPr userDrawn="1"/>
        </p:nvSpPr>
        <p:spPr>
          <a:xfrm>
            <a:off x="286517" y="4863223"/>
            <a:ext cx="1679702" cy="24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975" b="1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http://mint-</a:t>
            </a:r>
            <a:r>
              <a:rPr lang="en-US" sz="975" b="1" i="0" dirty="0" err="1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project.info</a:t>
            </a:r>
            <a:endParaRPr lang="en-US" sz="975" b="1" i="0" dirty="0">
              <a:solidFill>
                <a:schemeClr val="bg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06F9C2-08E5-ED43-B0AC-92C83CAC7DE2}"/>
              </a:ext>
            </a:extLst>
          </p:cNvPr>
          <p:cNvSpPr/>
          <p:nvPr userDrawn="1"/>
        </p:nvSpPr>
        <p:spPr>
          <a:xfrm>
            <a:off x="287698" y="5808777"/>
            <a:ext cx="1679702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750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Award #W911NF-18-1-0027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88F094-E42A-A641-8A0D-91EC029C9685}"/>
              </a:ext>
            </a:extLst>
          </p:cNvPr>
          <p:cNvSpPr/>
          <p:nvPr userDrawn="1"/>
        </p:nvSpPr>
        <p:spPr>
          <a:xfrm>
            <a:off x="2573593" y="3578943"/>
            <a:ext cx="2794820" cy="58993"/>
          </a:xfrm>
          <a:prstGeom prst="rect">
            <a:avLst/>
          </a:prstGeom>
          <a:solidFill>
            <a:srgbClr val="028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41652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2F5-72B0-5740-A6C9-71E6E402B2C2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84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C43E4-834E-0E44-8683-A35E6D52B920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76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008" y="503481"/>
            <a:ext cx="8547234" cy="1187208"/>
          </a:xfrm>
        </p:spPr>
        <p:txBody>
          <a:bodyPr>
            <a:normAutofit/>
          </a:bodyPr>
          <a:lstStyle>
            <a:lvl1pPr>
              <a:defRPr sz="4000">
                <a:solidFill>
                  <a:srgbClr val="028FD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008" y="1825625"/>
            <a:ext cx="854723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0C44-B9CF-EF43-B003-A3FAAAA22566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5D5B14-A2E0-B44D-94F4-C04B12328B2E}"/>
              </a:ext>
            </a:extLst>
          </p:cNvPr>
          <p:cNvSpPr/>
          <p:nvPr userDrawn="1"/>
        </p:nvSpPr>
        <p:spPr>
          <a:xfrm>
            <a:off x="0" y="0"/>
            <a:ext cx="9144000" cy="5058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8" name="Content Placeholder 36">
            <a:extLst>
              <a:ext uri="{FF2B5EF4-FFF2-40B4-BE49-F238E27FC236}">
                <a16:creationId xmlns:a16="http://schemas.microsoft.com/office/drawing/2014/main" id="{DB4DB147-912E-D54E-A584-896EBA6E59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2" y="-115503"/>
            <a:ext cx="1295471" cy="7315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D7D970-298E-1041-86CD-F35C219B69C6}"/>
              </a:ext>
            </a:extLst>
          </p:cNvPr>
          <p:cNvSpPr txBox="1"/>
          <p:nvPr userDrawn="1"/>
        </p:nvSpPr>
        <p:spPr>
          <a:xfrm>
            <a:off x="7470225" y="90624"/>
            <a:ext cx="1723549" cy="265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25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http://mint-</a:t>
            </a:r>
            <a:r>
              <a:rPr lang="en-US" sz="1125" b="1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project.info</a:t>
            </a:r>
            <a:endParaRPr lang="en-US" sz="1125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2A6115-79A7-1A4E-B37C-738CF48A66D5}"/>
              </a:ext>
            </a:extLst>
          </p:cNvPr>
          <p:cNvSpPr/>
          <p:nvPr userDrawn="1"/>
        </p:nvSpPr>
        <p:spPr>
          <a:xfrm>
            <a:off x="6349180" y="485193"/>
            <a:ext cx="2794820" cy="18288"/>
          </a:xfrm>
          <a:prstGeom prst="rect">
            <a:avLst/>
          </a:prstGeom>
          <a:solidFill>
            <a:srgbClr val="028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035212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49AEB-4B43-1A48-B876-1ECCA3FEADD4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79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20A42-ECC7-B84B-AB12-9F314F86D522}" type="datetime1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90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01042-F47A-EA4E-AA72-4CB77C1852D2}" type="datetime1">
              <a:rPr lang="en-US" smtClean="0"/>
              <a:t>11/12/2019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94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F682-BFCB-CA49-A3D3-458EACA95A7F}" type="datetime1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630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F0DD-FBA9-D84E-986E-8FA6DC9C60D0}" type="datetime1">
              <a:rPr lang="en-US" smtClean="0"/>
              <a:t>11/12/2019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3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8DE38-550C-6548-AE56-09AFCC93F334}" type="datetime1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6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D724-66D4-E548-9B00-84BAE49D8710}" type="datetime1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11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00F8A-9818-2849-9DFC-B11F3B5C7E80}" type="datetime1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FB26F-BB48-2B4D-B23B-4A265B059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2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query.mint.isi.edu/api/mintproject/MINT-ModelCatalogQueries#/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hyperlink" Target="http://models.mint.isi.edu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png"/><Relationship Id="rId4" Type="http://schemas.openxmlformats.org/officeDocument/2006/relationships/hyperlink" Target="http://ontosoft.org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3id.org/okn/o/s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7141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2340012-0F71-644E-BC8D-0F81634C7D2A}"/>
              </a:ext>
            </a:extLst>
          </p:cNvPr>
          <p:cNvSpPr txBox="1">
            <a:spLocks/>
          </p:cNvSpPr>
          <p:nvPr/>
        </p:nvSpPr>
        <p:spPr>
          <a:xfrm>
            <a:off x="600891" y="1122360"/>
            <a:ext cx="7855132" cy="2965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28FD8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  <a:p>
            <a:pPr algn="ctr"/>
            <a:r>
              <a:rPr lang="en-US" sz="4400" cap="small" dirty="0" smtClean="0">
                <a:solidFill>
                  <a:schemeClr val="tx1"/>
                </a:solidFill>
              </a:rPr>
              <a:t>From Software Metadata Registries to Knowledge Graphs: </a:t>
            </a:r>
            <a:br>
              <a:rPr lang="en-US" sz="4400" cap="small" dirty="0" smtClean="0">
                <a:solidFill>
                  <a:schemeClr val="tx1"/>
                </a:solidFill>
              </a:rPr>
            </a:br>
            <a:r>
              <a:rPr lang="en-US" sz="4400" cap="small" dirty="0" err="1" smtClean="0">
                <a:solidFill>
                  <a:schemeClr val="tx1"/>
                </a:solidFill>
              </a:rPr>
              <a:t>OntoSoft</a:t>
            </a:r>
            <a:r>
              <a:rPr lang="en-US" sz="4400" cap="small" dirty="0" smtClean="0">
                <a:solidFill>
                  <a:schemeClr val="tx1"/>
                </a:solidFill>
              </a:rPr>
              <a:t> and OKG-SOFT </a:t>
            </a:r>
            <a:endParaRPr lang="en-US" sz="4400" cap="small" dirty="0">
              <a:solidFill>
                <a:schemeClr val="tx1"/>
              </a:solidFill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F0FC2681-C9F8-A54C-B889-382181BA4D26}"/>
              </a:ext>
            </a:extLst>
          </p:cNvPr>
          <p:cNvSpPr txBox="1">
            <a:spLocks/>
          </p:cNvSpPr>
          <p:nvPr/>
        </p:nvSpPr>
        <p:spPr>
          <a:xfrm>
            <a:off x="1174629" y="4157192"/>
            <a:ext cx="6321698" cy="2295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b="1" dirty="0" smtClean="0">
                <a:solidFill>
                  <a:srgbClr val="75A83F"/>
                </a:solidFill>
              </a:rPr>
              <a:t>Daniel </a:t>
            </a:r>
            <a:r>
              <a:rPr lang="en-US" sz="2200" b="1" dirty="0" err="1" smtClean="0">
                <a:solidFill>
                  <a:srgbClr val="75A83F"/>
                </a:solidFill>
              </a:rPr>
              <a:t>Garijo</a:t>
            </a:r>
            <a:r>
              <a:rPr lang="en-US" sz="2200" dirty="0" smtClean="0">
                <a:solidFill>
                  <a:srgbClr val="75A83F"/>
                </a:solidFill>
              </a:rPr>
              <a:t>, Maximiliano Osorio, Deborah </a:t>
            </a:r>
            <a:r>
              <a:rPr lang="en-US" sz="2200" dirty="0" err="1" smtClean="0">
                <a:solidFill>
                  <a:srgbClr val="75A83F"/>
                </a:solidFill>
              </a:rPr>
              <a:t>Khider</a:t>
            </a:r>
            <a:r>
              <a:rPr lang="en-US" sz="2200" dirty="0" smtClean="0">
                <a:solidFill>
                  <a:srgbClr val="75A83F"/>
                </a:solidFill>
              </a:rPr>
              <a:t>, Varun </a:t>
            </a:r>
            <a:r>
              <a:rPr lang="en-US" sz="2200" dirty="0" err="1" smtClean="0">
                <a:solidFill>
                  <a:srgbClr val="75A83F"/>
                </a:solidFill>
              </a:rPr>
              <a:t>Ratnakar</a:t>
            </a:r>
            <a:r>
              <a:rPr lang="en-US" sz="2200" dirty="0" smtClean="0">
                <a:solidFill>
                  <a:srgbClr val="75A83F"/>
                </a:solidFill>
              </a:rPr>
              <a:t> and Yolanda Gil</a:t>
            </a:r>
            <a:r>
              <a:rPr lang="en-US" sz="2200" b="1" dirty="0" smtClean="0">
                <a:solidFill>
                  <a:srgbClr val="75A83F"/>
                </a:solidFill>
              </a:rPr>
              <a:t/>
            </a:r>
            <a:br>
              <a:rPr lang="en-US" sz="2200" b="1" dirty="0" smtClean="0">
                <a:solidFill>
                  <a:srgbClr val="75A83F"/>
                </a:solidFill>
              </a:rPr>
            </a:br>
            <a:endParaRPr lang="en-US" sz="16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University of Southern California,</a:t>
            </a:r>
            <a:b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Information Sciences Institute</a:t>
            </a:r>
          </a:p>
          <a:p>
            <a:pPr marL="0" indent="0" algn="ctr">
              <a:buNone/>
            </a:pPr>
            <a:r>
              <a:rPr lang="en-US" sz="1800" b="1" dirty="0" smtClean="0">
                <a:solidFill>
                  <a:srgbClr val="75A83F"/>
                </a:solidFill>
              </a:rPr>
              <a:t>@</a:t>
            </a:r>
            <a:r>
              <a:rPr lang="en-US" sz="1800" b="1" dirty="0" err="1" smtClean="0">
                <a:solidFill>
                  <a:srgbClr val="75A83F"/>
                </a:solidFill>
              </a:rPr>
              <a:t>dgarijov</a:t>
            </a:r>
            <a:r>
              <a:rPr lang="en-US" sz="17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7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en-US" sz="17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A537DC-EF0C-3346-9F7A-087717C030E7}"/>
              </a:ext>
            </a:extLst>
          </p:cNvPr>
          <p:cNvSpPr/>
          <p:nvPr/>
        </p:nvSpPr>
        <p:spPr>
          <a:xfrm>
            <a:off x="4972690" y="6291891"/>
            <a:ext cx="39916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Scientific Software Registry Collaboration Workshop (SSRCW)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November,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13</a:t>
            </a:r>
            <a:r>
              <a:rPr lang="en-US" sz="12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2019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74629" y="3744685"/>
            <a:ext cx="3214491" cy="78377"/>
          </a:xfrm>
          <a:prstGeom prst="rect">
            <a:avLst/>
          </a:prstGeom>
          <a:solidFill>
            <a:srgbClr val="028FD8"/>
          </a:solidFill>
          <a:ln>
            <a:solidFill>
              <a:srgbClr val="028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70" y="213957"/>
            <a:ext cx="733942" cy="84626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11" y="155684"/>
            <a:ext cx="1075081" cy="1109133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2949487" y="242548"/>
            <a:ext cx="112223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Times New Roman"/>
                <a:cs typeface="Times New Roman"/>
              </a:rPr>
              <a:t>Information </a:t>
            </a:r>
          </a:p>
          <a:p>
            <a:r>
              <a:rPr lang="en-US" sz="1400" b="1" dirty="0" smtClean="0">
                <a:latin typeface="Times New Roman"/>
                <a:cs typeface="Times New Roman"/>
              </a:rPr>
              <a:t>Sciences </a:t>
            </a:r>
          </a:p>
          <a:p>
            <a:r>
              <a:rPr lang="en-US" sz="1400" b="1" dirty="0" smtClean="0">
                <a:latin typeface="Times New Roman"/>
                <a:cs typeface="Times New Roman"/>
              </a:rPr>
              <a:t>Institute</a:t>
            </a:r>
            <a:endParaRPr lang="en-US" sz="1400" b="1" dirty="0">
              <a:latin typeface="Times New Roman"/>
              <a:cs typeface="Times New Roman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4"/>
          <a:srcRect r="60301" b="39686"/>
          <a:stretch/>
        </p:blipFill>
        <p:spPr>
          <a:xfrm>
            <a:off x="2048519" y="242985"/>
            <a:ext cx="922677" cy="467266"/>
          </a:xfrm>
          <a:prstGeom prst="rect">
            <a:avLst/>
          </a:prstGeom>
        </p:spPr>
      </p:pic>
      <p:pic>
        <p:nvPicPr>
          <p:cNvPr id="1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9" t="6487" r="3464" b="8475"/>
          <a:stretch>
            <a:fillRect/>
          </a:stretch>
        </p:blipFill>
        <p:spPr bwMode="auto">
          <a:xfrm>
            <a:off x="4472022" y="269554"/>
            <a:ext cx="1001336" cy="7822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42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OKG-SOFT: </a:t>
            </a:r>
            <a:r>
              <a:rPr lang="en-US" sz="3600" b="1" dirty="0" smtClean="0">
                <a:solidFill>
                  <a:srgbClr val="75A83F"/>
                </a:solidFill>
              </a:rPr>
              <a:t>Framework</a:t>
            </a:r>
            <a:endParaRPr lang="en-US" sz="3600" b="1" dirty="0">
              <a:solidFill>
                <a:srgbClr val="75A83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9590" y="1741835"/>
            <a:ext cx="834481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Software Model Catalog </a:t>
            </a:r>
            <a:r>
              <a:rPr lang="en-US" sz="2000" dirty="0"/>
              <a:t>contains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Models </a:t>
            </a:r>
            <a:r>
              <a:rPr lang="en-US" sz="2000" dirty="0"/>
              <a:t>from hydrology, agriculture and </a:t>
            </a:r>
            <a:r>
              <a:rPr lang="en-US" sz="2000" dirty="0" smtClean="0"/>
              <a:t>economy, their versions </a:t>
            </a:r>
            <a:r>
              <a:rPr lang="en-US" sz="2000" dirty="0"/>
              <a:t>and model </a:t>
            </a:r>
            <a:r>
              <a:rPr lang="en-US" sz="2000" dirty="0" smtClean="0"/>
              <a:t>configurations.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More than </a:t>
            </a:r>
            <a:r>
              <a:rPr lang="en-US" sz="2000" dirty="0" smtClean="0"/>
              <a:t>200 </a:t>
            </a:r>
            <a:r>
              <a:rPr lang="en-US" sz="2000" dirty="0"/>
              <a:t>variables mapped to </a:t>
            </a:r>
            <a:r>
              <a:rPr lang="en-US" sz="2000" dirty="0" smtClean="0"/>
              <a:t>SVO.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All models are executable through </a:t>
            </a:r>
            <a:r>
              <a:rPr lang="en-US" sz="2000" dirty="0" smtClean="0"/>
              <a:t>scientific workflows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Most contents are added manually (expert users) </a:t>
            </a:r>
            <a:r>
              <a:rPr lang="en-US" sz="2000" b="1" dirty="0" smtClean="0"/>
              <a:t>collaboratively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Automated unit transformations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Automated software image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Semi-automated </a:t>
            </a:r>
            <a:r>
              <a:rPr lang="en-US" sz="2000" dirty="0" err="1" smtClean="0"/>
              <a:t>Wikidata</a:t>
            </a:r>
            <a:r>
              <a:rPr lang="en-US" sz="2000" dirty="0" smtClean="0"/>
              <a:t> 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 descr="Transform Your Blog To A Real &lt;strong&gt;Discussion&lt;/strong&gt; Board Through Blog Commenting! | Basic Blog Tips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022" y="4176354"/>
            <a:ext cx="2753220" cy="19723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848687" y="5898867"/>
            <a:ext cx="62953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hlinkClick r:id="rId3"/>
              </a:rPr>
              <a:t>https</a:t>
            </a:r>
            <a:r>
              <a:rPr lang="en-US" sz="1600" dirty="0">
                <a:hlinkClick r:id="rId3"/>
              </a:rPr>
              <a:t>://query.mint.isi.edu/api/mintproject/MINT-ModelCatalogQueries#/</a:t>
            </a:r>
            <a:endParaRPr lang="en-US" sz="1600" dirty="0" smtClean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9590" y="529553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APIs: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SPARQL endpoint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REST </a:t>
            </a:r>
            <a:r>
              <a:rPr lang="en-US" dirty="0" smtClean="0"/>
              <a:t>APIs (GET/POST)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Python clients</a:t>
            </a:r>
          </a:p>
        </p:txBody>
      </p:sp>
      <p:pic>
        <p:nvPicPr>
          <p:cNvPr id="2050" name="Picture 2" descr="grlc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364" y="6148710"/>
            <a:ext cx="582332" cy="582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4" t="16389" r="17764" b="17045"/>
          <a:stretch/>
        </p:blipFill>
        <p:spPr>
          <a:xfrm>
            <a:off x="5131146" y="6213331"/>
            <a:ext cx="1388033" cy="4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b="51922"/>
          <a:stretch/>
        </p:blipFill>
        <p:spPr>
          <a:xfrm>
            <a:off x="76649" y="4782218"/>
            <a:ext cx="8942387" cy="1488111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4" y="1690689"/>
            <a:ext cx="5683433" cy="2953469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Exploitation: </a:t>
            </a:r>
            <a:r>
              <a:rPr lang="en-US" sz="3200" b="1" dirty="0" smtClean="0">
                <a:solidFill>
                  <a:srgbClr val="75A83F"/>
                </a:solidFill>
              </a:rPr>
              <a:t>Exploring Scientific Software Model Metadata</a:t>
            </a:r>
            <a:endParaRPr lang="en-US" sz="3200" b="1" dirty="0">
              <a:solidFill>
                <a:srgbClr val="75A83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874900" y="6257835"/>
            <a:ext cx="348633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4"/>
              </a:rPr>
              <a:t>http</a:t>
            </a:r>
            <a:r>
              <a:rPr lang="en-US" sz="2400" dirty="0" smtClean="0">
                <a:hlinkClick r:id="rId4"/>
              </a:rPr>
              <a:t>://models.mint.isi.edu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053300" y="4881532"/>
            <a:ext cx="177324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Explore variables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r="34944"/>
          <a:stretch/>
        </p:blipFill>
        <p:spPr>
          <a:xfrm>
            <a:off x="5746034" y="1862594"/>
            <a:ext cx="3631646" cy="2662237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0" name="Rectangle 19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97842" y="1634717"/>
            <a:ext cx="2131737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Explore Software I/O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22810" y="2355422"/>
            <a:ext cx="22325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Find Software Models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7842" y="6085663"/>
            <a:ext cx="177824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Compare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57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7AE7-B5D3-4F4C-B716-7B74950C6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Summary</a:t>
            </a:r>
            <a:endParaRPr lang="en-US" sz="3600" b="1" dirty="0">
              <a:solidFill>
                <a:srgbClr val="75A83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12</a:t>
            </a:fld>
            <a:endParaRPr lang="en-US"/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60C97EE6-12AF-D54B-99D0-BBAC93269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102" y="1631064"/>
            <a:ext cx="8563144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lr>
                <a:srgbClr val="17678F"/>
              </a:buClr>
              <a:buSzPct val="75000"/>
              <a:buFont typeface="Monotype Sorts" pitchFamily="2" charset="2"/>
              <a:buChar char=""/>
              <a:defRPr sz="24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17678F"/>
              </a:buClr>
              <a:buSzPct val="75000"/>
              <a:buChar char="•"/>
              <a:defRPr sz="20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17678F"/>
              </a:buClr>
              <a:buSzPct val="100000"/>
              <a:buChar char="–"/>
              <a:defRPr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17678F"/>
              </a:buClr>
              <a:buSzPct val="65000"/>
              <a:buFont typeface="Monotype Sorts" pitchFamily="2" charset="2"/>
              <a:buChar char="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9pPr>
          </a:lstStyle>
          <a:p>
            <a:pPr marL="0" indent="0">
              <a:spcBef>
                <a:spcPct val="0"/>
              </a:spcBef>
              <a:buClrTx/>
              <a:buSzTx/>
              <a:buNone/>
            </a:pP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Scientific </a:t>
            </a:r>
            <a:r>
              <a:rPr lang="en-US" alt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Software </a:t>
            </a: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is </a:t>
            </a: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crucial to understand </a:t>
            </a:r>
          </a:p>
          <a:p>
            <a:pPr lvl="1">
              <a:spcBef>
                <a:spcPct val="0"/>
              </a:spcBef>
              <a:buClrTx/>
              <a:buSzTx/>
            </a:pP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Existing </a:t>
            </a:r>
            <a:r>
              <a:rPr lang="en-US" alt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data</a:t>
            </a:r>
          </a:p>
          <a:p>
            <a:pPr lvl="1">
              <a:spcBef>
                <a:spcPct val="0"/>
              </a:spcBef>
              <a:buClrTx/>
              <a:buSzTx/>
            </a:pP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Published </a:t>
            </a:r>
            <a:r>
              <a:rPr lang="en-US" alt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methods</a:t>
            </a:r>
          </a:p>
          <a:p>
            <a:pPr marL="0" indent="0">
              <a:spcBef>
                <a:spcPct val="0"/>
              </a:spcBef>
              <a:buClrTx/>
              <a:buSzTx/>
              <a:buNone/>
            </a:pPr>
            <a:endParaRPr lang="en-US" alt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spcBef>
                <a:spcPct val="0"/>
              </a:spcBef>
              <a:buClrTx/>
              <a:buSzTx/>
              <a:buNone/>
            </a:pPr>
            <a:r>
              <a:rPr lang="en-US" alt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Scientific Software Metadata registries</a:t>
            </a: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 help search and understand software</a:t>
            </a:r>
          </a:p>
          <a:p>
            <a:pPr lvl="1">
              <a:spcBef>
                <a:spcPct val="0"/>
              </a:spcBef>
              <a:buClrTx/>
              <a:buSzTx/>
            </a:pP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Enough for </a:t>
            </a:r>
            <a:r>
              <a:rPr lang="en-US" alt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software reusability</a:t>
            </a:r>
            <a:r>
              <a:rPr lang="en-US" alt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?</a:t>
            </a:r>
            <a:endParaRPr lang="en-US" alt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spcBef>
                <a:spcPct val="0"/>
              </a:spcBef>
              <a:buClrTx/>
              <a:buSzTx/>
              <a:buNone/>
            </a:pPr>
            <a:endParaRPr lang="en-US" dirty="0" smtClean="0">
              <a:solidFill>
                <a:srgbClr val="75A83F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spcBef>
                <a:spcPct val="0"/>
              </a:spcBef>
              <a:buClrTx/>
              <a:buSzTx/>
              <a:buNone/>
            </a:pPr>
            <a:r>
              <a:rPr 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Requirements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for scientific software 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reusability:</a:t>
            </a:r>
            <a:endParaRPr 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buClrTx/>
              <a:buSzTx/>
            </a:pP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Describing 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inputs, outputs, variables and software invocation 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details</a:t>
            </a:r>
            <a:endParaRPr 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buClrTx/>
              <a:buSzTx/>
            </a:pPr>
            <a:endParaRPr 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spcBef>
                <a:spcPct val="0"/>
              </a:spcBef>
              <a:buClrTx/>
              <a:buSzTx/>
              <a:buNone/>
            </a:pP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Our approach for </a:t>
            </a:r>
            <a:r>
              <a:rPr lang="en-US" dirty="0" smtClean="0">
                <a:solidFill>
                  <a:srgbClr val="75A83F"/>
                </a:solidFill>
                <a:latin typeface="+mn-lt"/>
                <a:cs typeface="Calibri" panose="020F0502020204030204" pitchFamily="34" charset="0"/>
              </a:rPr>
              <a:t>capturing and structuring</a:t>
            </a:r>
            <a:r>
              <a:rPr lang="en-US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 scientific software</a:t>
            </a:r>
          </a:p>
          <a:p>
            <a:pPr>
              <a:spcBef>
                <a:spcPct val="0"/>
              </a:spcBef>
              <a:buClrTx/>
              <a:buSzTx/>
            </a:pPr>
            <a:endParaRPr lang="en-US" altLang="en-US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spcBef>
                <a:spcPct val="0"/>
              </a:spcBef>
              <a:buClrTx/>
              <a:buSzTx/>
              <a:buNone/>
            </a:pPr>
            <a:endParaRPr lang="en-US" altLang="en-US" dirty="0">
              <a:solidFill>
                <a:srgbClr val="75A83F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buClrTx/>
              <a:buSzTx/>
            </a:pPr>
            <a:endParaRPr lang="en-US" dirty="0" smtClean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marL="342900" indent="-342900">
              <a:spcBef>
                <a:spcPct val="0"/>
              </a:spcBef>
              <a:buClrTx/>
              <a:buSzTx/>
              <a:buFont typeface="+mj-lt"/>
              <a:buAutoNum type="arabicPeriod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0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7AE7-B5D3-4F4C-B716-7B74950C6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The importance of</a:t>
            </a:r>
            <a:r>
              <a:rPr lang="en-US" sz="3600" b="1" dirty="0" smtClean="0">
                <a:solidFill>
                  <a:srgbClr val="75A83F"/>
                </a:solidFill>
              </a:rPr>
              <a:t> Scientific Software</a:t>
            </a:r>
            <a:endParaRPr lang="en-US" sz="3600" b="1" dirty="0">
              <a:solidFill>
                <a:srgbClr val="75A83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2</a:t>
            </a:fld>
            <a:endParaRPr lang="en-US" dirty="0"/>
          </a:p>
        </p:txBody>
      </p:sp>
      <p:pic>
        <p:nvPicPr>
          <p:cNvPr id="1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79750" y="3997926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6024150" y="3521525"/>
            <a:ext cx="28082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rgbClr val="FF8000"/>
                </a:solidFill>
              </a:rPr>
              <a:t>Open publications</a:t>
            </a:r>
          </a:p>
        </p:txBody>
      </p:sp>
      <p:sp>
        <p:nvSpPr>
          <p:cNvPr id="19" name="TextBox 4"/>
          <p:cNvSpPr txBox="1">
            <a:spLocks noChangeArrowheads="1"/>
          </p:cNvSpPr>
          <p:nvPr/>
        </p:nvSpPr>
        <p:spPr bwMode="auto">
          <a:xfrm>
            <a:off x="263113" y="1710188"/>
            <a:ext cx="16462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8000"/>
                </a:solidFill>
              </a:rPr>
              <a:t>Open data</a:t>
            </a:r>
          </a:p>
        </p:txBody>
      </p:sp>
      <p:pic>
        <p:nvPicPr>
          <p:cNvPr id="32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9927" y="2210250"/>
            <a:ext cx="1587500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TextBox 8"/>
          <p:cNvSpPr txBox="1">
            <a:spLocks noChangeArrowheads="1"/>
          </p:cNvSpPr>
          <p:nvPr/>
        </p:nvSpPr>
        <p:spPr bwMode="auto">
          <a:xfrm>
            <a:off x="410750" y="4025998"/>
            <a:ext cx="32447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8000"/>
                </a:solidFill>
              </a:rPr>
              <a:t>Open </a:t>
            </a:r>
            <a:r>
              <a:rPr lang="en-US" dirty="0" smtClean="0">
                <a:solidFill>
                  <a:srgbClr val="FF8000"/>
                </a:solidFill>
              </a:rPr>
              <a:t>source software</a:t>
            </a:r>
            <a:endParaRPr lang="en-US" dirty="0">
              <a:solidFill>
                <a:srgbClr val="FF8000"/>
              </a:solidFill>
            </a:endParaRPr>
          </a:p>
        </p:txBody>
      </p:sp>
      <p:pic>
        <p:nvPicPr>
          <p:cNvPr id="36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95750" y="4245425"/>
            <a:ext cx="1220788" cy="177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4178" y="3045275"/>
            <a:ext cx="1143000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6634" y="3156400"/>
            <a:ext cx="1058862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2550" y="5588098"/>
            <a:ext cx="2463800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1850" y="4627661"/>
            <a:ext cx="20066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99755" y="5357911"/>
            <a:ext cx="1485900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28362" y="4432625"/>
            <a:ext cx="1533051" cy="810327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104503" y="4025999"/>
            <a:ext cx="4223657" cy="2191922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132008" y="1683760"/>
            <a:ext cx="2898576" cy="2191922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468984" y="3426743"/>
            <a:ext cx="3492136" cy="2791178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Elbow Connector 5"/>
          <p:cNvCxnSpPr>
            <a:endCxn id="21" idx="3"/>
          </p:cNvCxnSpPr>
          <p:nvPr/>
        </p:nvCxnSpPr>
        <p:spPr>
          <a:xfrm rot="16200000" flipV="1">
            <a:off x="2650925" y="3159381"/>
            <a:ext cx="1203767" cy="444448"/>
          </a:xfrm>
          <a:prstGeom prst="bentConnector2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>
            <a:stCxn id="3" idx="3"/>
          </p:cNvCxnSpPr>
          <p:nvPr/>
        </p:nvCxnSpPr>
        <p:spPr>
          <a:xfrm>
            <a:off x="4328160" y="5121960"/>
            <a:ext cx="1140824" cy="7389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Content Placeholder 1"/>
          <p:cNvSpPr>
            <a:spLocks noGrp="1"/>
          </p:cNvSpPr>
          <p:nvPr>
            <p:ph idx="1"/>
          </p:nvPr>
        </p:nvSpPr>
        <p:spPr>
          <a:xfrm>
            <a:off x="4442061" y="1509688"/>
            <a:ext cx="4519059" cy="1817341"/>
          </a:xfrm>
        </p:spPr>
        <p:txBody>
          <a:bodyPr>
            <a:normAutofit/>
          </a:bodyPr>
          <a:lstStyle/>
          <a:p>
            <a:r>
              <a:rPr lang="en-US" altLang="en-US" sz="2000" dirty="0" smtClean="0"/>
              <a:t>Software helps understand </a:t>
            </a:r>
            <a:r>
              <a:rPr lang="en-US" altLang="en-US" sz="2000" b="1" dirty="0">
                <a:solidFill>
                  <a:srgbClr val="75A83F"/>
                </a:solidFill>
                <a:latin typeface="+mj-lt"/>
                <a:ea typeface="+mj-ea"/>
                <a:cs typeface="+mj-cs"/>
              </a:rPr>
              <a:t>data</a:t>
            </a:r>
          </a:p>
          <a:p>
            <a:pPr lvl="1"/>
            <a:r>
              <a:rPr lang="en-US" altLang="en-US" sz="1600" dirty="0" smtClean="0"/>
              <a:t>Provenance, reproducibility</a:t>
            </a:r>
          </a:p>
          <a:p>
            <a:pPr lvl="1"/>
            <a:endParaRPr lang="en-US" altLang="en-US" sz="1600" dirty="0" smtClean="0"/>
          </a:p>
          <a:p>
            <a:r>
              <a:rPr lang="en-US" altLang="en-US" sz="2000" dirty="0" smtClean="0"/>
              <a:t>Software helps understanding </a:t>
            </a:r>
            <a:r>
              <a:rPr lang="en-US" altLang="en-US" sz="2000" b="1" dirty="0">
                <a:solidFill>
                  <a:srgbClr val="75A83F"/>
                </a:solidFill>
                <a:latin typeface="+mj-lt"/>
                <a:ea typeface="+mj-ea"/>
                <a:cs typeface="+mj-cs"/>
              </a:rPr>
              <a:t>methods</a:t>
            </a:r>
            <a:endParaRPr lang="en-US" altLang="en-US" sz="3600" b="1" dirty="0">
              <a:solidFill>
                <a:srgbClr val="75A83F"/>
              </a:solidFill>
              <a:latin typeface="+mj-lt"/>
              <a:ea typeface="+mj-ea"/>
              <a:cs typeface="+mj-cs"/>
            </a:endParaRPr>
          </a:p>
          <a:p>
            <a:pPr lvl="1"/>
            <a:r>
              <a:rPr lang="en-US" altLang="en-US" sz="1600" dirty="0" smtClean="0"/>
              <a:t>Assumptions, limitations</a:t>
            </a:r>
          </a:p>
          <a:p>
            <a:pPr lvl="1"/>
            <a:endParaRPr lang="en-US" altLang="en-US" sz="1800" dirty="0" smtClean="0"/>
          </a:p>
          <a:p>
            <a:endParaRPr lang="en-US" altLang="en-US" sz="2000" dirty="0" smtClean="0"/>
          </a:p>
        </p:txBody>
      </p:sp>
      <p:sp>
        <p:nvSpPr>
          <p:cNvPr id="28" name="Rectangle 27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and OKG-SOFT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1850" y="6325981"/>
            <a:ext cx="7724870" cy="4001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75A83F"/>
                </a:solidFill>
                <a:latin typeface="+mj-lt"/>
                <a:ea typeface="+mj-ea"/>
                <a:cs typeface="+mj-cs"/>
              </a:rPr>
              <a:t>Software registries </a:t>
            </a:r>
            <a:r>
              <a:rPr lang="en-US" sz="2000" b="1" dirty="0">
                <a:solidFill>
                  <a:srgbClr val="028FD8"/>
                </a:solidFill>
                <a:latin typeface="+mj-lt"/>
                <a:ea typeface="+mj-ea"/>
                <a:cs typeface="+mj-cs"/>
              </a:rPr>
              <a:t>help search, access and understand Scientific Software.</a:t>
            </a:r>
          </a:p>
        </p:txBody>
      </p:sp>
    </p:spTree>
    <p:extLst>
      <p:ext uri="{BB962C8B-B14F-4D97-AF65-F5344CB8AC3E}">
        <p14:creationId xmlns:p14="http://schemas.microsoft.com/office/powerpoint/2010/main" val="315360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" grpId="0" animBg="1"/>
      <p:bldP spid="21" grpId="0" animBg="1"/>
      <p:bldP spid="22" grpId="0" animBg="1"/>
      <p:bldP spid="27" grpId="0" uiExpand="1" build="p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7AE7-B5D3-4F4C-B716-7B74950C6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Prior Work: </a:t>
            </a:r>
            <a:r>
              <a:rPr lang="en-US" sz="3200" b="1" dirty="0" err="1" smtClean="0"/>
              <a:t>OntoSoft</a:t>
            </a: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rgbClr val="75A83F"/>
                </a:solidFill>
              </a:rPr>
              <a:t>Software </a:t>
            </a:r>
            <a:r>
              <a:rPr lang="en-US" sz="3200" b="1" dirty="0">
                <a:solidFill>
                  <a:srgbClr val="75A83F"/>
                </a:solidFill>
              </a:rPr>
              <a:t>Metadata Registry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3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C8F8F7-6888-3449-80E6-28090273E8B5}"/>
              </a:ext>
            </a:extLst>
          </p:cNvPr>
          <p:cNvSpPr/>
          <p:nvPr/>
        </p:nvSpPr>
        <p:spPr>
          <a:xfrm>
            <a:off x="-1" y="1575881"/>
            <a:ext cx="4533090" cy="5282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21" name="Picture 6">
            <a:extLst>
              <a:ext uri="{FF2B5EF4-FFF2-40B4-BE49-F238E27FC236}">
                <a16:creationId xmlns:a16="http://schemas.microsoft.com/office/drawing/2014/main" id="{16CA1B0A-F91F-BC4B-B3FA-C2E7AA541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0" y="4689216"/>
            <a:ext cx="2321773" cy="2071179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">
            <a:extLst>
              <a:ext uri="{FF2B5EF4-FFF2-40B4-BE49-F238E27FC236}">
                <a16:creationId xmlns:a16="http://schemas.microsoft.com/office/drawing/2014/main" id="{5A1DB72E-D6AA-4A44-9F05-5E700C35E0A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2460993" y="4578230"/>
            <a:ext cx="901967" cy="634714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FED216-52D4-8649-8CD6-53617E4ECE72}"/>
              </a:ext>
            </a:extLst>
          </p:cNvPr>
          <p:cNvSpPr txBox="1"/>
          <p:nvPr/>
        </p:nvSpPr>
        <p:spPr>
          <a:xfrm>
            <a:off x="4533089" y="1461034"/>
            <a:ext cx="1340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OntoSoft</a:t>
            </a:r>
            <a:endParaRPr lang="en-US" sz="2400" b="1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AA15C3-1CD4-9442-B157-33E0797466AB}"/>
              </a:ext>
            </a:extLst>
          </p:cNvPr>
          <p:cNvSpPr/>
          <p:nvPr/>
        </p:nvSpPr>
        <p:spPr>
          <a:xfrm>
            <a:off x="4533089" y="1823128"/>
            <a:ext cx="394428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dirty="0" smtClean="0"/>
              <a:t>Distributed </a:t>
            </a:r>
            <a:r>
              <a:rPr lang="en-US" altLang="en-US" dirty="0"/>
              <a:t>Software </a:t>
            </a:r>
            <a:r>
              <a:rPr lang="en-US" altLang="en-US" dirty="0" smtClean="0"/>
              <a:t>Metadata Registry </a:t>
            </a:r>
            <a:r>
              <a:rPr lang="en-US" altLang="en-US" dirty="0"/>
              <a:t/>
            </a:r>
            <a:br>
              <a:rPr lang="en-US" altLang="en-US" dirty="0"/>
            </a:br>
            <a:endParaRPr lang="en-US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60C97EE6-12AF-D54B-99D0-BBAC93269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2289" y="2194170"/>
            <a:ext cx="4411076" cy="219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lr>
                <a:srgbClr val="17678F"/>
              </a:buClr>
              <a:buSzPct val="75000"/>
              <a:buFont typeface="Monotype Sorts" pitchFamily="2" charset="2"/>
              <a:buChar char=""/>
              <a:defRPr sz="24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17678F"/>
              </a:buClr>
              <a:buSzPct val="75000"/>
              <a:buChar char="•"/>
              <a:defRPr sz="20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17678F"/>
              </a:buClr>
              <a:buSzPct val="100000"/>
              <a:buChar char="–"/>
              <a:defRPr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17678F"/>
              </a:buClr>
              <a:buSzPct val="65000"/>
              <a:buFont typeface="Monotype Sorts" pitchFamily="2" charset="2"/>
              <a:buChar char="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9pPr>
          </a:lstStyle>
          <a:p>
            <a:pPr lvl="1">
              <a:defRPr/>
            </a:pPr>
            <a:r>
              <a:rPr lang="en-US" sz="18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Complements code </a:t>
            </a: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repositories  to make them understandable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Software metadata designed for scientists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Metadata is 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curated </a:t>
            </a: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by decentralized communities of users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Training scientists on best practices</a:t>
            </a:r>
          </a:p>
        </p:txBody>
      </p:sp>
      <p:pic>
        <p:nvPicPr>
          <p:cNvPr id="1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9" t="6487" r="3464" b="8475"/>
          <a:stretch>
            <a:fillRect/>
          </a:stretch>
        </p:blipFill>
        <p:spPr bwMode="auto">
          <a:xfrm>
            <a:off x="3090367" y="5702463"/>
            <a:ext cx="1001336" cy="7822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41283" y="6101463"/>
            <a:ext cx="25681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4"/>
              </a:rPr>
              <a:t>http://ontosoft.org</a:t>
            </a:r>
            <a:endParaRPr lang="en-US" sz="2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220" y="1690689"/>
            <a:ext cx="4105111" cy="2887541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</p:spPr>
      </p:pic>
      <p:sp>
        <p:nvSpPr>
          <p:cNvPr id="32" name="TextBox 14">
            <a:extLst>
              <a:ext uri="{FF2B5EF4-FFF2-40B4-BE49-F238E27FC236}">
                <a16:creationId xmlns:a16="http://schemas.microsoft.com/office/drawing/2014/main" id="{F68185C9-5125-5642-B5AF-67FC4A9649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0367" y="4813833"/>
            <a:ext cx="1133644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279F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Software</a:t>
            </a:r>
            <a:endParaRPr lang="en-US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3" name="Picture 1" descr="piechart.svg.em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t="6197" r="-2829" b="-4185"/>
          <a:stretch>
            <a:fillRect/>
          </a:stretch>
        </p:blipFill>
        <p:spPr bwMode="auto">
          <a:xfrm>
            <a:off x="5928227" y="4299838"/>
            <a:ext cx="1787006" cy="1787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45600" y="6467718"/>
            <a:ext cx="64816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[Gil et al 2015]: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OntoSoft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Capturing Scientific Software Metadata Eighth ACM International Conference on Knowledge Capture, Palisades, NY, 2015</a:t>
            </a:r>
          </a:p>
        </p:txBody>
      </p:sp>
    </p:spTree>
    <p:extLst>
      <p:ext uri="{BB962C8B-B14F-4D97-AF65-F5344CB8AC3E}">
        <p14:creationId xmlns:p14="http://schemas.microsoft.com/office/powerpoint/2010/main" val="391436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7AE7-B5D3-4F4C-B716-7B74950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08" y="503481"/>
            <a:ext cx="8835992" cy="1187208"/>
          </a:xfrm>
        </p:spPr>
        <p:txBody>
          <a:bodyPr>
            <a:normAutofit/>
          </a:bodyPr>
          <a:lstStyle/>
          <a:p>
            <a:r>
              <a:rPr lang="en-US" sz="3200" b="1" dirty="0"/>
              <a:t>Prior Work: </a:t>
            </a:r>
            <a:r>
              <a:rPr lang="en-US" sz="3200" b="1" dirty="0" err="1" smtClean="0">
                <a:solidFill>
                  <a:srgbClr val="75A83F"/>
                </a:solidFill>
              </a:rPr>
              <a:t>OntoSoft</a:t>
            </a:r>
            <a:r>
              <a:rPr lang="en-US" sz="3200" b="1" dirty="0" smtClean="0">
                <a:solidFill>
                  <a:srgbClr val="75A83F"/>
                </a:solidFill>
              </a:rPr>
              <a:t> Software Metadata Registry</a:t>
            </a:r>
            <a:endParaRPr lang="en-US" sz="3200" b="1" dirty="0">
              <a:solidFill>
                <a:srgbClr val="75A83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B26F-BB48-2B4D-B23B-4A265B059EB1}" type="slidenum">
              <a:rPr lang="en-US" smtClean="0"/>
              <a:t>4</a:t>
            </a:fld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3" name="Picture 3">
            <a:extLst>
              <a:ext uri="{FF2B5EF4-FFF2-40B4-BE49-F238E27FC236}">
                <a16:creationId xmlns:a16="http://schemas.microsoft.com/office/drawing/2014/main" id="{0CCECC8F-A127-3A40-9685-2FC4D12EC56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66" y="1370682"/>
            <a:ext cx="7026474" cy="5333300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08211" y="3113792"/>
            <a:ext cx="7449671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Is this enough for Scientific </a:t>
            </a:r>
            <a:br>
              <a:rPr lang="en-US" sz="4800" dirty="0" smtClean="0"/>
            </a:br>
            <a:r>
              <a:rPr lang="en-US" sz="4800" dirty="0" smtClean="0"/>
              <a:t>Software reusability?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7944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>
          <a:xfrm>
            <a:off x="242387" y="17370"/>
            <a:ext cx="8707438" cy="1408113"/>
          </a:xfrm>
        </p:spPr>
        <p:txBody>
          <a:bodyPr>
            <a:normAutofit/>
          </a:bodyPr>
          <a:lstStyle/>
          <a:p>
            <a:r>
              <a:rPr lang="en-US" altLang="en-US" sz="3600" dirty="0" smtClean="0"/>
              <a:t/>
            </a:r>
            <a:br>
              <a:rPr lang="en-US" altLang="en-US" sz="3600" dirty="0" smtClean="0"/>
            </a:br>
            <a:r>
              <a:rPr lang="en-US" altLang="en-US" sz="3600" b="1" dirty="0" smtClean="0"/>
              <a:t>Requirements </a:t>
            </a:r>
            <a:r>
              <a:rPr lang="en-US" altLang="en-US" sz="3600" b="1" dirty="0" smtClean="0"/>
              <a:t>for Software </a:t>
            </a:r>
            <a:r>
              <a:rPr lang="en-US" altLang="en-US" sz="3600" b="1" dirty="0" smtClean="0">
                <a:solidFill>
                  <a:srgbClr val="75A83F"/>
                </a:solidFill>
              </a:rPr>
              <a:t>Reusability</a:t>
            </a:r>
            <a:endParaRPr lang="en-US" altLang="en-US" sz="3600" b="1" dirty="0">
              <a:solidFill>
                <a:srgbClr val="75A83F"/>
              </a:solidFill>
            </a:endParaRP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4294967295"/>
          </p:nvPr>
        </p:nvSpPr>
        <p:spPr>
          <a:xfrm>
            <a:off x="242387" y="1425483"/>
            <a:ext cx="8405224" cy="5080000"/>
          </a:xfrm>
          <a:prstGeom prst="rect">
            <a:avLst/>
          </a:prstGeom>
        </p:spPr>
        <p:txBody>
          <a:bodyPr/>
          <a:lstStyle/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Exposing software inputs, outputs and their corresponding variables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</p:txBody>
      </p:sp>
      <p:pic>
        <p:nvPicPr>
          <p:cNvPr id="2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561" y="1959833"/>
            <a:ext cx="3196552" cy="2663992"/>
          </a:xfrm>
          <a:prstGeom prst="rect">
            <a:avLst/>
          </a:prstGeom>
          <a:noFill/>
          <a:ln w="127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ounded Rectangle 35"/>
          <p:cNvSpPr/>
          <p:nvPr/>
        </p:nvSpPr>
        <p:spPr>
          <a:xfrm>
            <a:off x="1331421" y="3622583"/>
            <a:ext cx="2182153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Hydrology </a:t>
            </a:r>
            <a:r>
              <a:rPr lang="en-US" dirty="0" smtClean="0"/>
              <a:t>Software Model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337461" y="2309192"/>
            <a:ext cx="1358536" cy="59218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Weather</a:t>
            </a:r>
            <a:endParaRPr lang="en-US" sz="1400" dirty="0"/>
          </a:p>
        </p:txBody>
      </p:sp>
      <p:sp>
        <p:nvSpPr>
          <p:cNvPr id="39" name="Oval 38"/>
          <p:cNvSpPr/>
          <p:nvPr/>
        </p:nvSpPr>
        <p:spPr>
          <a:xfrm>
            <a:off x="1737361" y="2307772"/>
            <a:ext cx="1358536" cy="59218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DEM</a:t>
            </a:r>
            <a:endParaRPr lang="en-US" sz="1400" dirty="0"/>
          </a:p>
        </p:txBody>
      </p:sp>
      <p:sp>
        <p:nvSpPr>
          <p:cNvPr id="40" name="Oval 39"/>
          <p:cNvSpPr/>
          <p:nvPr/>
        </p:nvSpPr>
        <p:spPr>
          <a:xfrm>
            <a:off x="3118586" y="2307765"/>
            <a:ext cx="1358536" cy="59218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Infiltration</a:t>
            </a:r>
            <a:endParaRPr lang="en-US" sz="1400" dirty="0"/>
          </a:p>
        </p:txBody>
      </p:sp>
      <p:sp>
        <p:nvSpPr>
          <p:cNvPr id="41" name="Oval 40"/>
          <p:cNvSpPr/>
          <p:nvPr/>
        </p:nvSpPr>
        <p:spPr>
          <a:xfrm>
            <a:off x="1063962" y="4986967"/>
            <a:ext cx="1358536" cy="59218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Outflow</a:t>
            </a:r>
            <a:endParaRPr lang="en-US" sz="1400" dirty="0"/>
          </a:p>
        </p:txBody>
      </p:sp>
      <p:sp>
        <p:nvSpPr>
          <p:cNvPr id="42" name="Oval 41"/>
          <p:cNvSpPr/>
          <p:nvPr/>
        </p:nvSpPr>
        <p:spPr>
          <a:xfrm>
            <a:off x="2481280" y="5002965"/>
            <a:ext cx="1358536" cy="59218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Error</a:t>
            </a:r>
            <a:endParaRPr lang="en-US" sz="1400" dirty="0"/>
          </a:p>
        </p:txBody>
      </p:sp>
      <p:cxnSp>
        <p:nvCxnSpPr>
          <p:cNvPr id="5" name="Straight Arrow Connector 4"/>
          <p:cNvCxnSpPr>
            <a:stCxn id="38" idx="4"/>
            <a:endCxn id="36" idx="0"/>
          </p:cNvCxnSpPr>
          <p:nvPr/>
        </p:nvCxnSpPr>
        <p:spPr>
          <a:xfrm>
            <a:off x="1016729" y="2901375"/>
            <a:ext cx="1405769" cy="7212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9" idx="4"/>
            <a:endCxn id="36" idx="0"/>
          </p:cNvCxnSpPr>
          <p:nvPr/>
        </p:nvCxnSpPr>
        <p:spPr>
          <a:xfrm>
            <a:off x="2416629" y="2899955"/>
            <a:ext cx="5869" cy="7226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40" idx="4"/>
            <a:endCxn id="36" idx="0"/>
          </p:cNvCxnSpPr>
          <p:nvPr/>
        </p:nvCxnSpPr>
        <p:spPr>
          <a:xfrm flipH="1">
            <a:off x="2422498" y="2899948"/>
            <a:ext cx="1375356" cy="722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6" idx="2"/>
            <a:endCxn id="41" idx="0"/>
          </p:cNvCxnSpPr>
          <p:nvPr/>
        </p:nvCxnSpPr>
        <p:spPr>
          <a:xfrm flipH="1">
            <a:off x="1743230" y="4308383"/>
            <a:ext cx="679268" cy="67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6" idx="2"/>
            <a:endCxn id="42" idx="0"/>
          </p:cNvCxnSpPr>
          <p:nvPr/>
        </p:nvCxnSpPr>
        <p:spPr>
          <a:xfrm>
            <a:off x="2422498" y="4308383"/>
            <a:ext cx="738050" cy="694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8963" y="197175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Input1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1996978" y="195983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Input2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412308" y="195983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Input3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230155" y="5590997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Output1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2673876" y="557915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Output2</a:t>
            </a:r>
            <a:endParaRPr lang="en-US" dirty="0"/>
          </a:p>
        </p:txBody>
      </p:sp>
      <p:cxnSp>
        <p:nvCxnSpPr>
          <p:cNvPr id="19" name="Straight Connector 18"/>
          <p:cNvCxnSpPr>
            <a:stCxn id="38" idx="5"/>
            <a:endCxn id="22" idx="1"/>
          </p:cNvCxnSpPr>
          <p:nvPr/>
        </p:nvCxnSpPr>
        <p:spPr>
          <a:xfrm>
            <a:off x="1497044" y="2814652"/>
            <a:ext cx="4205517" cy="4771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608377" y="4789714"/>
            <a:ext cx="33978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 Land surface temperature (</a:t>
            </a:r>
            <a:r>
              <a:rPr lang="en-US" dirty="0" err="1" smtClean="0"/>
              <a:t>degC</a:t>
            </a:r>
            <a:r>
              <a:rPr lang="en-US" dirty="0" smtClean="0"/>
              <a:t>)</a:t>
            </a:r>
          </a:p>
          <a:p>
            <a:r>
              <a:rPr lang="en-US" dirty="0" smtClean="0"/>
              <a:t>- Precipitation rate (mm/h)</a:t>
            </a:r>
          </a:p>
          <a:p>
            <a:r>
              <a:rPr lang="en-US" dirty="0" smtClean="0"/>
              <a:t>- Land surface wind speed (m/day)</a:t>
            </a:r>
          </a:p>
          <a:p>
            <a:r>
              <a:rPr lang="en-US" dirty="0" smtClean="0"/>
              <a:t>- Net radiation (MJ/(day </a:t>
            </a:r>
            <a:r>
              <a:rPr lang="en-US" smtClean="0"/>
              <a:t>m^2</a:t>
            </a:r>
            <a:r>
              <a:rPr lang="en-US" smtClean="0"/>
              <a:t>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8269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>
          <a:xfrm>
            <a:off x="242387" y="17370"/>
            <a:ext cx="8707438" cy="1408113"/>
          </a:xfrm>
        </p:spPr>
        <p:txBody>
          <a:bodyPr>
            <a:normAutofit/>
          </a:bodyPr>
          <a:lstStyle/>
          <a:p>
            <a:r>
              <a:rPr lang="en-US" altLang="en-US" sz="3600" dirty="0" smtClean="0"/>
              <a:t/>
            </a:r>
            <a:br>
              <a:rPr lang="en-US" altLang="en-US" sz="3600" dirty="0" smtClean="0"/>
            </a:br>
            <a:r>
              <a:rPr lang="en-US" altLang="en-US" sz="3600" b="1" dirty="0" smtClean="0"/>
              <a:t>Requirements for Software </a:t>
            </a:r>
            <a:r>
              <a:rPr lang="en-US" altLang="en-US" sz="3600" b="1" dirty="0" smtClean="0">
                <a:solidFill>
                  <a:srgbClr val="75A83F"/>
                </a:solidFill>
              </a:rPr>
              <a:t>Reusability</a:t>
            </a:r>
            <a:endParaRPr lang="en-US" altLang="en-US" sz="3600" b="1" dirty="0">
              <a:solidFill>
                <a:srgbClr val="75A83F"/>
              </a:solidFill>
            </a:endParaRP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4294967295"/>
          </p:nvPr>
        </p:nvSpPr>
        <p:spPr>
          <a:xfrm>
            <a:off x="242387" y="1425483"/>
            <a:ext cx="8335556" cy="5080000"/>
          </a:xfrm>
          <a:prstGeom prst="rect">
            <a:avLst/>
          </a:prstGeom>
        </p:spPr>
        <p:txBody>
          <a:bodyPr/>
          <a:lstStyle/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Exposing software inputs, outputs and their corresponding variables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Capturing the functions of the software </a:t>
            </a:r>
            <a:r>
              <a:rPr lang="en-US" altLang="en-US" sz="2000" dirty="0" smtClean="0"/>
              <a:t>component being </a:t>
            </a:r>
            <a:r>
              <a:rPr lang="en-US" altLang="en-US" sz="2000" dirty="0" smtClean="0"/>
              <a:t>used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238106" y="3195863"/>
            <a:ext cx="2764637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Hydrology </a:t>
            </a:r>
            <a:r>
              <a:rPr lang="en-US" dirty="0" smtClean="0"/>
              <a:t>Software Model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3277790" y="4027349"/>
            <a:ext cx="2663583" cy="776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Function A: Richards Equation for water movement (</a:t>
            </a:r>
            <a:r>
              <a:rPr lang="en-US" dirty="0" err="1" smtClean="0"/>
              <a:t>unsat</a:t>
            </a:r>
            <a:r>
              <a:rPr lang="en-US" dirty="0" smtClean="0"/>
              <a:t> soil)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3277789" y="5120274"/>
            <a:ext cx="2663584" cy="76671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Function B: Saint </a:t>
            </a:r>
            <a:r>
              <a:rPr lang="en-US" dirty="0" err="1" smtClean="0"/>
              <a:t>Venant</a:t>
            </a:r>
            <a:r>
              <a:rPr lang="en-US" dirty="0" smtClean="0"/>
              <a:t> equations </a:t>
            </a:r>
            <a:br>
              <a:rPr lang="en-US" dirty="0" smtClean="0"/>
            </a:br>
            <a:r>
              <a:rPr lang="en-US" dirty="0" smtClean="0"/>
              <a:t>(shallow water)</a:t>
            </a:r>
            <a:endParaRPr lang="en-US" dirty="0"/>
          </a:p>
        </p:txBody>
      </p:sp>
      <p:cxnSp>
        <p:nvCxnSpPr>
          <p:cNvPr id="4" name="Elbow Connector 3"/>
          <p:cNvCxnSpPr>
            <a:stCxn id="38" idx="1"/>
          </p:cNvCxnSpPr>
          <p:nvPr/>
        </p:nvCxnSpPr>
        <p:spPr>
          <a:xfrm rot="10800000">
            <a:off x="3082838" y="3881663"/>
            <a:ext cx="194952" cy="5338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39" idx="1"/>
          </p:cNvCxnSpPr>
          <p:nvPr/>
        </p:nvCxnSpPr>
        <p:spPr>
          <a:xfrm rot="10800000">
            <a:off x="2934805" y="3881670"/>
            <a:ext cx="342985" cy="16219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ight Arrow 11"/>
          <p:cNvSpPr/>
          <p:nvPr/>
        </p:nvSpPr>
        <p:spPr>
          <a:xfrm rot="10800000">
            <a:off x="6136325" y="4200265"/>
            <a:ext cx="588555" cy="482873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14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>
          <a:xfrm>
            <a:off x="242387" y="17370"/>
            <a:ext cx="8707438" cy="1408113"/>
          </a:xfrm>
        </p:spPr>
        <p:txBody>
          <a:bodyPr>
            <a:normAutofit/>
          </a:bodyPr>
          <a:lstStyle/>
          <a:p>
            <a:r>
              <a:rPr lang="en-US" altLang="en-US" sz="3600" dirty="0" smtClean="0"/>
              <a:t/>
            </a:r>
            <a:br>
              <a:rPr lang="en-US" altLang="en-US" sz="3600" dirty="0" smtClean="0"/>
            </a:br>
            <a:r>
              <a:rPr lang="en-US" altLang="en-US" sz="3600" b="1" dirty="0" smtClean="0"/>
              <a:t>Requirements for Software </a:t>
            </a:r>
            <a:r>
              <a:rPr lang="en-US" altLang="en-US" sz="3600" b="1" dirty="0" smtClean="0">
                <a:solidFill>
                  <a:srgbClr val="75A83F"/>
                </a:solidFill>
              </a:rPr>
              <a:t>Reusability</a:t>
            </a:r>
            <a:endParaRPr lang="en-US" altLang="en-US" sz="3600" b="1" dirty="0">
              <a:solidFill>
                <a:srgbClr val="75A83F"/>
              </a:solidFill>
            </a:endParaRP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4294967295"/>
          </p:nvPr>
        </p:nvSpPr>
        <p:spPr>
          <a:xfrm>
            <a:off x="242387" y="1425483"/>
            <a:ext cx="8335556" cy="5080000"/>
          </a:xfrm>
          <a:prstGeom prst="rect">
            <a:avLst/>
          </a:prstGeom>
        </p:spPr>
        <p:txBody>
          <a:bodyPr/>
          <a:lstStyle/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Exposing software inputs, outputs and their corresponding variables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/>
              <a:t>Capturing the functions of the software component being used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Using </a:t>
            </a:r>
            <a:r>
              <a:rPr lang="en-US" altLang="en-US" sz="2000" dirty="0"/>
              <a:t>principled ontologies with structured names for model variables, processes, and methods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File:&lt;strong&gt;User&lt;/strong&gt; icon BLACK-01.png - Wikimedia Commons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78" y="3350257"/>
            <a:ext cx="693243" cy="615225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414559"/>
              </p:ext>
            </p:extLst>
          </p:nvPr>
        </p:nvGraphicFramePr>
        <p:xfrm>
          <a:off x="797629" y="4071691"/>
          <a:ext cx="2420982" cy="1232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6994">
                  <a:extLst>
                    <a:ext uri="{9D8B030D-6E8A-4147-A177-3AD203B41FA5}">
                      <a16:colId xmlns:a16="http://schemas.microsoft.com/office/drawing/2014/main" val="69073097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23942815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61034002"/>
                    </a:ext>
                  </a:extLst>
                </a:gridCol>
              </a:tblGrid>
              <a:tr h="410996">
                <a:tc>
                  <a:txBody>
                    <a:bodyPr/>
                    <a:lstStyle/>
                    <a:p>
                      <a:r>
                        <a:rPr lang="en-US" dirty="0" smtClean="0"/>
                        <a:t>Temp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343509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486594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820835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531205"/>
              </p:ext>
            </p:extLst>
          </p:nvPr>
        </p:nvGraphicFramePr>
        <p:xfrm>
          <a:off x="4503126" y="5441769"/>
          <a:ext cx="2420982" cy="123298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06994">
                  <a:extLst>
                    <a:ext uri="{9D8B030D-6E8A-4147-A177-3AD203B41FA5}">
                      <a16:colId xmlns:a16="http://schemas.microsoft.com/office/drawing/2014/main" val="69073097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23942815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61034002"/>
                    </a:ext>
                  </a:extLst>
                </a:gridCol>
              </a:tblGrid>
              <a:tr h="410996">
                <a:tc>
                  <a:txBody>
                    <a:bodyPr/>
                    <a:lstStyle/>
                    <a:p>
                      <a:r>
                        <a:rPr lang="en-US" dirty="0" smtClean="0"/>
                        <a:t>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343509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486594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820835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609983"/>
              </p:ext>
            </p:extLst>
          </p:nvPr>
        </p:nvGraphicFramePr>
        <p:xfrm>
          <a:off x="5204166" y="3348988"/>
          <a:ext cx="2420982" cy="123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06994">
                  <a:extLst>
                    <a:ext uri="{9D8B030D-6E8A-4147-A177-3AD203B41FA5}">
                      <a16:colId xmlns:a16="http://schemas.microsoft.com/office/drawing/2014/main" val="69073097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239428152"/>
                    </a:ext>
                  </a:extLst>
                </a:gridCol>
                <a:gridCol w="806994">
                  <a:extLst>
                    <a:ext uri="{9D8B030D-6E8A-4147-A177-3AD203B41FA5}">
                      <a16:colId xmlns:a16="http://schemas.microsoft.com/office/drawing/2014/main" val="261034002"/>
                    </a:ext>
                  </a:extLst>
                </a:gridCol>
              </a:tblGrid>
              <a:tr h="410996">
                <a:tc>
                  <a:txBody>
                    <a:bodyPr/>
                    <a:lstStyle/>
                    <a:p>
                      <a:r>
                        <a:rPr lang="en-US" dirty="0" smtClean="0"/>
                        <a:t>T_C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343509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486594"/>
                  </a:ext>
                </a:extLst>
              </a:tr>
              <a:tr h="410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820835"/>
                  </a:ext>
                </a:extLst>
              </a:tr>
            </a:tbl>
          </a:graphicData>
        </a:graphic>
      </p:graphicFrame>
      <p:pic>
        <p:nvPicPr>
          <p:cNvPr id="16" name="Picture 15" descr="File:&lt;strong&gt;User&lt;/strong&gt; icon BLACK-01.png - Wikimedia Commons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166" y="2693114"/>
            <a:ext cx="693243" cy="615225"/>
          </a:xfrm>
          <a:prstGeom prst="rect">
            <a:avLst/>
          </a:prstGeom>
        </p:spPr>
      </p:pic>
      <p:pic>
        <p:nvPicPr>
          <p:cNvPr id="19" name="Picture 18" descr="File:&lt;strong&gt;User&lt;/strong&gt; icon BLACK-01.png - Wikimedia Commons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906" y="4785773"/>
            <a:ext cx="693243" cy="615225"/>
          </a:xfrm>
          <a:prstGeom prst="rect">
            <a:avLst/>
          </a:prstGeom>
        </p:spPr>
      </p:pic>
      <p:cxnSp>
        <p:nvCxnSpPr>
          <p:cNvPr id="5" name="Straight Arrow Connector 4"/>
          <p:cNvCxnSpPr>
            <a:endCxn id="25" idx="2"/>
          </p:cNvCxnSpPr>
          <p:nvPr/>
        </p:nvCxnSpPr>
        <p:spPr>
          <a:xfrm flipV="1">
            <a:off x="1438621" y="3631383"/>
            <a:ext cx="1733806" cy="440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5" idx="2"/>
          </p:cNvCxnSpPr>
          <p:nvPr/>
        </p:nvCxnSpPr>
        <p:spPr>
          <a:xfrm flipH="1" flipV="1">
            <a:off x="3172427" y="3631383"/>
            <a:ext cx="1547621" cy="1810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25" idx="3"/>
          </p:cNvCxnSpPr>
          <p:nvPr/>
        </p:nvCxnSpPr>
        <p:spPr>
          <a:xfrm flipH="1" flipV="1">
            <a:off x="4110921" y="3308218"/>
            <a:ext cx="1083229" cy="210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233932" y="2985052"/>
            <a:ext cx="187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svo:land_surface</a:t>
            </a:r>
            <a:r>
              <a:rPr lang="en-US" dirty="0" smtClean="0"/>
              <a:t>_</a:t>
            </a:r>
            <a:br>
              <a:rPr lang="en-US" dirty="0" smtClean="0"/>
            </a:br>
            <a:r>
              <a:rPr lang="en-US" dirty="0" err="1" smtClean="0"/>
              <a:t>air</a:t>
            </a:r>
            <a:r>
              <a:rPr lang="en-US" dirty="0" err="1"/>
              <a:t>__temperature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5474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>
          <a:xfrm>
            <a:off x="242387" y="17370"/>
            <a:ext cx="8707438" cy="1408113"/>
          </a:xfrm>
        </p:spPr>
        <p:txBody>
          <a:bodyPr>
            <a:normAutofit/>
          </a:bodyPr>
          <a:lstStyle/>
          <a:p>
            <a:r>
              <a:rPr lang="en-US" altLang="en-US" sz="3600" dirty="0" smtClean="0"/>
              <a:t/>
            </a:r>
            <a:br>
              <a:rPr lang="en-US" altLang="en-US" sz="3600" dirty="0" smtClean="0"/>
            </a:br>
            <a:r>
              <a:rPr lang="en-US" altLang="en-US" sz="3600" b="1" dirty="0" smtClean="0"/>
              <a:t>Requirements for Software </a:t>
            </a:r>
            <a:r>
              <a:rPr lang="en-US" altLang="en-US" sz="3600" b="1" dirty="0" smtClean="0">
                <a:solidFill>
                  <a:srgbClr val="75A83F"/>
                </a:solidFill>
              </a:rPr>
              <a:t>Reusability</a:t>
            </a:r>
            <a:endParaRPr lang="en-US" altLang="en-US" sz="3600" b="1" dirty="0">
              <a:solidFill>
                <a:srgbClr val="75A83F"/>
              </a:solidFill>
            </a:endParaRP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51DA9B2-9E92-D341-A13F-A25FA8DB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4294967295"/>
          </p:nvPr>
        </p:nvSpPr>
        <p:spPr>
          <a:xfrm>
            <a:off x="242387" y="1425483"/>
            <a:ext cx="8335556" cy="5080000"/>
          </a:xfrm>
          <a:prstGeom prst="rect">
            <a:avLst/>
          </a:prstGeom>
        </p:spPr>
        <p:txBody>
          <a:bodyPr/>
          <a:lstStyle/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Exposing software inputs, outputs and their corresponding variables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/>
              <a:t>Capturing the functions of the software component being used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Using </a:t>
            </a:r>
            <a:r>
              <a:rPr lang="en-US" altLang="en-US" sz="2000" dirty="0"/>
              <a:t>principled ontologies with structured names for model variables, processes, and </a:t>
            </a:r>
            <a:r>
              <a:rPr lang="en-US" altLang="en-US" sz="2000" dirty="0" smtClean="0"/>
              <a:t>methods</a:t>
            </a:r>
          </a:p>
          <a:p>
            <a:pPr marL="514350" indent="-514350">
              <a:buFont typeface="Helvetica" panose="020B0604020202020204" pitchFamily="34" charset="0"/>
              <a:buAutoNum type="arabicPeriod"/>
            </a:pPr>
            <a:r>
              <a:rPr lang="en-US" altLang="en-US" sz="2000" dirty="0" smtClean="0"/>
              <a:t>Capture the semantic structure of software invocations</a:t>
            </a:r>
            <a:endParaRPr lang="en-US" altLang="en-US" sz="2000" dirty="0"/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  <a:p>
            <a:pPr marL="514350" indent="-514350">
              <a:buFont typeface="Helvetica" panose="020B0604020202020204" pitchFamily="34" charset="0"/>
              <a:buAutoNum type="arabicPeriod"/>
            </a:pPr>
            <a:endParaRPr lang="en-US" altLang="en-US" sz="2000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725" y="5267096"/>
            <a:ext cx="1449819" cy="12383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338" y="3848468"/>
            <a:ext cx="1162594" cy="11625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45280" y="3965483"/>
            <a:ext cx="41624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Dependencies?</a:t>
            </a:r>
          </a:p>
          <a:p>
            <a:r>
              <a:rPr lang="en-US" dirty="0" smtClean="0"/>
              <a:t>Sample runs?</a:t>
            </a:r>
          </a:p>
          <a:p>
            <a:r>
              <a:rPr lang="en-US" dirty="0" smtClean="0"/>
              <a:t>Invocation command?</a:t>
            </a:r>
          </a:p>
          <a:p>
            <a:r>
              <a:rPr lang="en-US" dirty="0" smtClean="0"/>
              <a:t>Is data supposed to be in the same folder?</a:t>
            </a:r>
          </a:p>
          <a:p>
            <a:r>
              <a:rPr lang="en-US" dirty="0" smtClean="0"/>
              <a:t>Default arguments/Configuration files?</a:t>
            </a:r>
          </a:p>
          <a:p>
            <a:r>
              <a:rPr lang="en-US" dirty="0" smtClean="0"/>
              <a:t>Volumes?</a:t>
            </a:r>
          </a:p>
          <a:p>
            <a:r>
              <a:rPr lang="en-US" dirty="0" smtClean="0"/>
              <a:t>Do I have to log in in the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5653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9726"/>
            <a:ext cx="9144000" cy="26655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0" y="725554"/>
            <a:ext cx="8846389" cy="994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Evolving </a:t>
            </a:r>
            <a:r>
              <a:rPr lang="en-US" dirty="0" err="1" smtClean="0"/>
              <a:t>OntoSoft</a:t>
            </a:r>
            <a:r>
              <a:rPr lang="en-US" dirty="0" smtClean="0"/>
              <a:t>: </a:t>
            </a:r>
            <a:r>
              <a:rPr lang="en-US" sz="3600" b="1" dirty="0">
                <a:solidFill>
                  <a:srgbClr val="75A83F"/>
                </a:solidFill>
              </a:rPr>
              <a:t>Software Description </a:t>
            </a:r>
            <a:r>
              <a:rPr lang="en-US" sz="3600" b="1" dirty="0" smtClean="0">
                <a:solidFill>
                  <a:srgbClr val="75A83F"/>
                </a:solidFill>
              </a:rPr>
              <a:t>Ontology</a:t>
            </a:r>
            <a:endParaRPr lang="en-US" sz="3600" b="1" dirty="0">
              <a:solidFill>
                <a:srgbClr val="75A83F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449313" y="6334780"/>
            <a:ext cx="42412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hlinkClick r:id="rId4"/>
              </a:rPr>
              <a:t>https</a:t>
            </a:r>
            <a:r>
              <a:rPr lang="en-US" sz="2800" dirty="0">
                <a:hlinkClick r:id="rId4"/>
              </a:rPr>
              <a:t>://</a:t>
            </a:r>
            <a:r>
              <a:rPr lang="en-US" sz="2800" dirty="0" smtClean="0">
                <a:hlinkClick r:id="rId4"/>
              </a:rPr>
              <a:t>w3id.org/okn/o/sd#</a:t>
            </a:r>
            <a:endParaRPr lang="en-US" sz="2800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0C97EE6-12AF-D54B-99D0-BBAC93269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15" y="4299218"/>
            <a:ext cx="75890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lr>
                <a:srgbClr val="17678F"/>
              </a:buClr>
              <a:buSzPct val="75000"/>
              <a:buFont typeface="Monotype Sorts" pitchFamily="2" charset="2"/>
              <a:buChar char=""/>
              <a:defRPr sz="24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17678F"/>
              </a:buClr>
              <a:buSzPct val="75000"/>
              <a:buChar char="•"/>
              <a:defRPr sz="2000">
                <a:solidFill>
                  <a:srgbClr val="00017B"/>
                </a:solidFill>
                <a:latin typeface="Book Antiqua" panose="020406020503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17678F"/>
              </a:buClr>
              <a:buSzPct val="100000"/>
              <a:buChar char="–"/>
              <a:defRPr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17678F"/>
              </a:buClr>
              <a:buSzPct val="65000"/>
              <a:buFont typeface="Monotype Sorts" pitchFamily="2" charset="2"/>
              <a:buChar char="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678F"/>
              </a:buClr>
              <a:buSzPct val="65000"/>
              <a:buChar char="•"/>
              <a:defRPr sz="1600">
                <a:solidFill>
                  <a:srgbClr val="00017B"/>
                </a:solidFill>
                <a:latin typeface="Book Antiqua" panose="02040602050305030304" pitchFamily="18" charset="0"/>
                <a:ea typeface="ヒラギノ角ゴ Pro W3" panose="020B0300000000000000" pitchFamily="34" charset="-128"/>
              </a:defRPr>
            </a:lvl9pPr>
          </a:lstStyle>
          <a:p>
            <a:pPr marL="457200" lvl="1" indent="0">
              <a:buNone/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Extensions: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b="1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Schema.org</a:t>
            </a: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 (software metadata</a:t>
            </a: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) + </a:t>
            </a:r>
            <a:r>
              <a:rPr lang="en-US" sz="1800" b="1" dirty="0" err="1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Codemeta</a:t>
            </a:r>
            <a:endParaRPr lang="en-US" sz="1800" b="1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W3C Data Cubes (Contents of inputs and outputs)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 lvl="1"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NASA QUDT (Units)</a:t>
            </a:r>
          </a:p>
          <a:p>
            <a:pPr lvl="1">
              <a:defRPr/>
            </a:pPr>
            <a:r>
              <a:rPr lang="en-US" sz="1800" dirty="0" err="1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DockerPedia</a:t>
            </a: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 (Software images)</a:t>
            </a:r>
          </a:p>
          <a:p>
            <a:pPr lvl="1"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Scientific Variables Ontology (Standard Variables)</a:t>
            </a:r>
            <a:endParaRPr lang="en-US" sz="18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034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Software Metadata Registries to Knowledge Graphs: </a:t>
            </a:r>
            <a:r>
              <a:rPr lang="en-US" sz="1600" cap="small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OntoSoft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600" cap="small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OKG-SOFT</a:t>
            </a:r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SSRCW19</a:t>
            </a:r>
            <a:endParaRPr lang="en-US" sz="1600" cap="smal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97842" y="6350403"/>
            <a:ext cx="2057400" cy="365125"/>
          </a:xfrm>
        </p:spPr>
        <p:txBody>
          <a:bodyPr/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3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16435</TotalTime>
  <Words>698</Words>
  <Application>Microsoft Office PowerPoint</Application>
  <PresentationFormat>On-screen Show (4:3)</PresentationFormat>
  <Paragraphs>142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ＭＳ Ｐゴシック</vt:lpstr>
      <vt:lpstr>ＭＳ Ｐゴシック</vt:lpstr>
      <vt:lpstr>Arial</vt:lpstr>
      <vt:lpstr>Book Antiqua</vt:lpstr>
      <vt:lpstr>Calibri</vt:lpstr>
      <vt:lpstr>Calibri Light</vt:lpstr>
      <vt:lpstr>Helvetica</vt:lpstr>
      <vt:lpstr>Monotype Sorts</vt:lpstr>
      <vt:lpstr>Times New Roman</vt:lpstr>
      <vt:lpstr>Office Theme</vt:lpstr>
      <vt:lpstr>PowerPoint Presentation</vt:lpstr>
      <vt:lpstr>The importance of Scientific Software</vt:lpstr>
      <vt:lpstr>Prior Work: OntoSoft Software Metadata Registry</vt:lpstr>
      <vt:lpstr>Prior Work: OntoSoft Software Metadata Registry</vt:lpstr>
      <vt:lpstr> Requirements for Software Reusability</vt:lpstr>
      <vt:lpstr> Requirements for Software Reusability</vt:lpstr>
      <vt:lpstr> Requirements for Software Reusability</vt:lpstr>
      <vt:lpstr> Requirements for Software Reusability</vt:lpstr>
      <vt:lpstr>Evolving OntoSoft: Software Description Ontology</vt:lpstr>
      <vt:lpstr>OKG-SOFT: Framework</vt:lpstr>
      <vt:lpstr>Exploitation: Exploring Scientific Software Model Metadata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 Ferreira Da Silva</dc:creator>
  <cp:lastModifiedBy>dgarijo</cp:lastModifiedBy>
  <cp:revision>475</cp:revision>
  <dcterms:created xsi:type="dcterms:W3CDTF">2018-01-27T04:08:24Z</dcterms:created>
  <dcterms:modified xsi:type="dcterms:W3CDTF">2019-11-13T05:01:06Z</dcterms:modified>
</cp:coreProperties>
</file>

<file path=docProps/thumbnail.jpeg>
</file>